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4" r:id="rId7"/>
    <p:sldId id="259" r:id="rId8"/>
    <p:sldId id="265" r:id="rId9"/>
    <p:sldId id="260" r:id="rId10"/>
    <p:sldId id="261" r:id="rId11"/>
    <p:sldId id="266" r:id="rId12"/>
    <p:sldId id="267" r:id="rId13"/>
    <p:sldId id="273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05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3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8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1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7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0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8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4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7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031F3-76B1-47F9-A81E-4D032BE0ECB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133A-BE1A-4C0C-AA99-C7F64E9A4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70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/>
          <a:lstStyle/>
          <a:p>
            <a:r>
              <a:rPr lang="en-US" dirty="0" smtClean="0"/>
              <a:t>Final Project</a:t>
            </a:r>
            <a:br>
              <a:rPr lang="en-US" dirty="0" smtClean="0"/>
            </a:br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600200"/>
            <a:ext cx="6400800" cy="685800"/>
          </a:xfrm>
        </p:spPr>
        <p:txBody>
          <a:bodyPr/>
          <a:lstStyle/>
          <a:p>
            <a:r>
              <a:rPr lang="en-US" dirty="0" smtClean="0"/>
              <a:t>Colin Bunker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09812"/>
            <a:ext cx="5070793" cy="38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Polygon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28999"/>
          </a:xfrm>
        </p:spPr>
        <p:txBody>
          <a:bodyPr>
            <a:normAutofit/>
          </a:bodyPr>
          <a:lstStyle/>
          <a:p>
            <a:r>
              <a:rPr lang="en-US" dirty="0" smtClean="0"/>
              <a:t>Sorted faces by distance to pinhole (farthest to closest)</a:t>
            </a:r>
          </a:p>
          <a:p>
            <a:r>
              <a:rPr lang="en-US" dirty="0" smtClean="0"/>
              <a:t>Draw faces in this order</a:t>
            </a:r>
          </a:p>
          <a:p>
            <a:r>
              <a:rPr lang="en-US" dirty="0" smtClean="0"/>
              <a:t>Project 3D vertex points to image 2D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46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43100"/>
            <a:ext cx="4267200" cy="36957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34632"/>
            <a:ext cx="4343400" cy="37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3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SURF Features in both images</a:t>
            </a:r>
          </a:p>
          <a:p>
            <a:r>
              <a:rPr lang="en-US" dirty="0" smtClean="0"/>
              <a:t>Match Features</a:t>
            </a:r>
          </a:p>
          <a:p>
            <a:r>
              <a:rPr lang="en-US" dirty="0" smtClean="0"/>
              <a:t>Perform RANSAC to find dominating plane</a:t>
            </a:r>
          </a:p>
          <a:p>
            <a:r>
              <a:rPr lang="en-US" dirty="0" smtClean="0"/>
              <a:t>Remove these inliers</a:t>
            </a:r>
          </a:p>
          <a:p>
            <a:r>
              <a:rPr lang="en-US" dirty="0" smtClean="0"/>
              <a:t>Perform RANSAC again to find second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4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6625547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50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26" y="1295400"/>
            <a:ext cx="7560374" cy="506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760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349326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3263" y="61912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612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5200" y="6191250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Second Plane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26" y="1600200"/>
            <a:ext cx="662514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08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47800"/>
            <a:ext cx="3657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113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167" y="1905000"/>
            <a:ext cx="3031233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743" y="1905000"/>
            <a:ext cx="3026657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48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Zhang’s 2 step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checkerboard corners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Correlate corners to real-world positions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closed-form K, R, and 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Levenberg</a:t>
            </a:r>
            <a:r>
              <a:rPr lang="en-US" dirty="0" smtClean="0"/>
              <a:t>-Marquardt to find better estimate and calculate radial distortion</a:t>
            </a:r>
          </a:p>
          <a:p>
            <a:r>
              <a:rPr lang="en-US" dirty="0" smtClean="0"/>
              <a:t>Derivation is in my Final Project 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 Calibration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74133" y="1524000"/>
            <a:ext cx="3412067" cy="2438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4114800"/>
            <a:ext cx="3429000" cy="24384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3"/>
            <a:endCxn id="10" idx="1"/>
          </p:cNvCxnSpPr>
          <p:nvPr/>
        </p:nvCxnSpPr>
        <p:spPr>
          <a:xfrm flipV="1">
            <a:off x="3886200" y="2738735"/>
            <a:ext cx="2810932" cy="446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0" y="24200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Closed-Form Equations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97132" y="2277070"/>
            <a:ext cx="13716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Intrinsics</a:t>
            </a:r>
            <a:r>
              <a:rPr lang="en-US" dirty="0" smtClean="0"/>
              <a:t>, Rotation, translation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65332" y="4867870"/>
            <a:ext cx="226906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Better </a:t>
            </a:r>
            <a:r>
              <a:rPr lang="en-US" dirty="0" err="1" smtClean="0"/>
              <a:t>Intrinsics</a:t>
            </a:r>
            <a:r>
              <a:rPr lang="en-US" dirty="0" smtClean="0"/>
              <a:t>, Rotation, translation</a:t>
            </a:r>
          </a:p>
          <a:p>
            <a:r>
              <a:rPr lang="en-US" dirty="0" smtClean="0"/>
              <a:t>Radial Distortion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2"/>
            <a:endCxn id="11" idx="0"/>
          </p:cNvCxnSpPr>
          <p:nvPr/>
        </p:nvCxnSpPr>
        <p:spPr>
          <a:xfrm>
            <a:off x="7382932" y="3200400"/>
            <a:ext cx="16934" cy="166747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1"/>
            <a:endCxn id="5" idx="3"/>
          </p:cNvCxnSpPr>
          <p:nvPr/>
        </p:nvCxnSpPr>
        <p:spPr>
          <a:xfrm flipH="1">
            <a:off x="3886200" y="5329535"/>
            <a:ext cx="2379132" cy="446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72000" y="50408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Undistort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99866" y="3646268"/>
            <a:ext cx="153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Nonlinear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1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Locating Fiducial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Normalized Cross Correlation between Fiducial Marker and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Non-maxima suppression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5 greatest maxima locations = 5 fiducial locations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4648200"/>
            <a:ext cx="1066800" cy="106680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35" y="4033837"/>
            <a:ext cx="3459465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32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Locating Fiducial Points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3048000" cy="223437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526" y="1219200"/>
            <a:ext cx="4145074" cy="223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371600" y="3952874"/>
            <a:ext cx="3206115" cy="26003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18293" y="2362200"/>
            <a:ext cx="1406107" cy="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5000" y="33967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Non-maxima Suppression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34406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Normalized Cross Correlation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6" idx="3"/>
          </p:cNvCxnSpPr>
          <p:nvPr/>
        </p:nvCxnSpPr>
        <p:spPr>
          <a:xfrm flipH="1">
            <a:off x="4577715" y="3766066"/>
            <a:ext cx="2585085" cy="148697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5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Locating Fiducial Points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001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6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 smtClean="0"/>
              <a:t>Homography</a:t>
            </a:r>
            <a:r>
              <a:rPr lang="en-US" dirty="0" smtClean="0"/>
              <a:t> Calculation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8229600" cy="4525963"/>
              </a:xfrm>
            </p:spPr>
            <p:txBody>
              <a:bodyPr/>
              <a:lstStyle/>
              <a:p>
                <a:r>
                  <a:rPr lang="en-US" dirty="0" smtClean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dirty="0" smtClean="0"/>
                  <a:t>=1</a:t>
                </a:r>
              </a:p>
              <a:p>
                <a:r>
                  <a:rPr lang="en-US" dirty="0" smtClean="0"/>
                  <a:t>Solve the equation below</a:t>
                </a:r>
              </a:p>
              <a:p>
                <a:r>
                  <a:rPr lang="en-US" dirty="0" smtClean="0"/>
                  <a:t>Need to normalize x and x’ by T and T’</a:t>
                </a:r>
              </a:p>
              <a:p>
                <a:pPr lvl="1"/>
                <a:r>
                  <a:rPr lang="en-US" dirty="0" err="1" smtClean="0"/>
                  <a:t>Unnormalize</a:t>
                </a:r>
                <a:r>
                  <a:rPr lang="en-US" dirty="0" smtClean="0"/>
                  <a:t> H afterwards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8229600" cy="4525963"/>
              </a:xfrm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55971" y="3548992"/>
                <a:ext cx="6629400" cy="3232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971" y="3548992"/>
                <a:ext cx="6629400" cy="323280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46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 smtClean="0"/>
              <a:t>Homography</a:t>
            </a:r>
            <a:r>
              <a:rPr lang="en-US" dirty="0" smtClean="0"/>
              <a:t> Calculation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200"/>
            <a:ext cx="7239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61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Resectioning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200"/>
          </a:xfrm>
        </p:spPr>
        <p:txBody>
          <a:bodyPr/>
          <a:lstStyle/>
          <a:p>
            <a:r>
              <a:rPr lang="en-US" dirty="0" smtClean="0"/>
              <a:t>Similar to calibration task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21019" y="2736797"/>
                <a:ext cx="10999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𝜆</m:t>
                      </m:r>
                      <m:r>
                        <a:rPr lang="en-US" i="1" smtClean="0">
                          <a:latin typeface="Cambria Math"/>
                        </a:rPr>
                        <m:t>𝑥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𝐻𝑋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19" y="2736797"/>
                <a:ext cx="1099980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2362200"/>
                <a:ext cx="10743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𝜆</m:t>
                      </m:r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62200"/>
                <a:ext cx="1074332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7171" y="3001995"/>
                <a:ext cx="2906629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𝜆</m:t>
                      </m:r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71" y="3001995"/>
                <a:ext cx="2906629" cy="11128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7200" y="4088632"/>
                <a:ext cx="4038600" cy="1550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𝜆</m:t>
                      </m:r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88632"/>
                <a:ext cx="4038600" cy="15501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10200" y="2209800"/>
                <a:ext cx="1492524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209800"/>
                <a:ext cx="1492524" cy="4004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10200" y="2647083"/>
                <a:ext cx="1492524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647083"/>
                <a:ext cx="1492524" cy="4004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10200" y="3066048"/>
                <a:ext cx="14412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066048"/>
                <a:ext cx="144122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409438" y="3429000"/>
                <a:ext cx="1372362" cy="400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𝑡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438" y="3429000"/>
                <a:ext cx="1372362" cy="4004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84668" y="3733800"/>
                <a:ext cx="2692532" cy="716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𝜆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68" y="3733800"/>
                <a:ext cx="2692532" cy="7165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70950" y="4507468"/>
                <a:ext cx="19442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𝑅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950" y="4507468"/>
                <a:ext cx="1944250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10200" y="4953000"/>
                <a:ext cx="1170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𝑅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𝑈𝑆𝑉</m:t>
                      </m:r>
                      <m:r>
                        <a:rPr lang="en-US" i="1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4953000"/>
                <a:ext cx="1170512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427133" y="5331143"/>
                <a:ext cx="1906163" cy="440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𝑜𝑟𝑡h𝑜𝑔𝑜𝑛𝑎𝑙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𝑈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133" y="5331143"/>
                <a:ext cx="1906163" cy="440955"/>
              </a:xfrm>
              <a:prstGeom prst="rect">
                <a:avLst/>
              </a:prstGeom>
              <a:blipFill rotWithShape="1">
                <a:blip r:embed="rId1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749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764</Words>
  <Application>Microsoft Office PowerPoint</Application>
  <PresentationFormat>On-screen Show (4:3)</PresentationFormat>
  <Paragraphs>64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Final Project Augmented Reality</vt:lpstr>
      <vt:lpstr>Camera Calibration</vt:lpstr>
      <vt:lpstr>Camera Calibration</vt:lpstr>
      <vt:lpstr>Locating Fiducial Points</vt:lpstr>
      <vt:lpstr>Locating Fiducial Points</vt:lpstr>
      <vt:lpstr>Locating Fiducial Points</vt:lpstr>
      <vt:lpstr>Homography Calculation</vt:lpstr>
      <vt:lpstr>Homography Calculation</vt:lpstr>
      <vt:lpstr>Resectioning</vt:lpstr>
      <vt:lpstr>Polygon Drawing</vt:lpstr>
      <vt:lpstr>Results</vt:lpstr>
      <vt:lpstr>Bonus</vt:lpstr>
      <vt:lpstr>Bonus</vt:lpstr>
      <vt:lpstr>Bonus</vt:lpstr>
      <vt:lpstr>Bonus</vt:lpstr>
      <vt:lpstr>Bonus</vt:lpstr>
      <vt:lpstr>Bonus</vt:lpstr>
      <vt:lpstr>Bonus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Augmented Reality</dc:title>
  <dc:creator>Colin</dc:creator>
  <cp:lastModifiedBy>Colin</cp:lastModifiedBy>
  <cp:revision>8</cp:revision>
  <dcterms:created xsi:type="dcterms:W3CDTF">2018-04-29T20:46:01Z</dcterms:created>
  <dcterms:modified xsi:type="dcterms:W3CDTF">2018-04-30T09:46:38Z</dcterms:modified>
</cp:coreProperties>
</file>